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vin Dienes" initials="DD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7" autoAdjust="0"/>
    <p:restoredTop sz="94660"/>
  </p:normalViewPr>
  <p:slideViewPr>
    <p:cSldViewPr>
      <p:cViewPr varScale="1">
        <p:scale>
          <a:sx n="167" d="100"/>
          <a:sy n="167" d="100"/>
        </p:scale>
        <p:origin x="32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03-29T16:37:06.215" idx="1">
    <p:pos x="2928" y="1255"/>
    <p:text>Wichtigste/wesentliche Veränderungen/Fortschritte gegenüber Vormonat</p:text>
  </p:cm>
  <p:cm authorId="0" dt="2018-03-29T16:37:17.439" idx="2">
    <p:pos x="3313" y="1609"/>
    <p:text>Anstehende Schritte im kommenden Monat und/oder darüber hinaus</p:text>
  </p:cm>
  <p:cm authorId="0" dt="2018-03-29T16:37:25.687" idx="3">
    <p:pos x="3576" y="1892"/>
    <p:text>Auftreten bzw. Aufhebung von Wechselwirkungen mit anderen Projekten / Umstände, die den Fortschritt behindern könnten</p:text>
  </p:cm>
  <p:cm authorId="0" dt="2018-03-29T16:37:36.426" idx="4">
    <p:pos x="3663" y="2162"/>
    <p:text>Entscheidungen, die der Lenkungskreis in Bezug auf das Projekt treffen muss</p:text>
  </p:cm>
  <p:cm authorId="0" dt="2018-03-29T16:37:45.463" idx="5">
    <p:pos x="3925" y="2427"/>
    <p:text>Presse, Veranstaltungen, etc…</p:text>
  </p:cm>
  <p:cm authorId="0" dt="2018-04-10T11:33:45.884" idx="6">
    <p:pos x="4799" y="548"/>
    <p:text>In Prozent</p:text>
  </p:cm>
  <p:cm authorId="0" dt="2018-04-10T11:42:41.346" idx="7">
    <p:pos x="4536" y="544"/>
    <p:text>PS - Projektskizze erstellt
PA - Entscheidung über Projektantrag durch LA erfolgt
AL - Ausschreibung laufend
AE - Auftragsvergabe erfolgt
PK - Projektumsetzung – Konzeption laufend
PE - Projektumsetzung – Entwicklung laufend
AB - Betrieb laufend/ Abschluss für Digitalstadt</p:tex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olie_Blau_Digitalstad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 10" descr="Logo_Digitalstadt_Darmstadt_72dpi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833" y="4388393"/>
            <a:ext cx="1027065" cy="602023"/>
          </a:xfrm>
          <a:prstGeom prst="rect">
            <a:avLst/>
          </a:prstGeom>
        </p:spPr>
      </p:pic>
      <p:pic>
        <p:nvPicPr>
          <p:cNvPr id="12" name="Bild 11" descr="DA_Weiss_DSD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0" y="175651"/>
            <a:ext cx="987136" cy="43406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60587" y="1366599"/>
            <a:ext cx="6697953" cy="677279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2200" b="1" i="0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Headline </a:t>
            </a:r>
            <a:br>
              <a:rPr lang="de-DE" dirty="0"/>
            </a:br>
            <a:r>
              <a:rPr lang="de-DE" dirty="0"/>
              <a:t>mit maximal 2 Zeilen in Arial </a:t>
            </a:r>
            <a:r>
              <a:rPr lang="de-DE" dirty="0" err="1"/>
              <a:t>Bold</a:t>
            </a:r>
            <a:r>
              <a:rPr lang="de-DE" dirty="0"/>
              <a:t>, 22pt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54121" y="2760665"/>
            <a:ext cx="6704418" cy="654049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1600" baseline="0">
                <a:solidFill>
                  <a:srgbClr val="C0C0C0"/>
                </a:solidFill>
              </a:defRPr>
            </a:lvl1pPr>
            <a:lvl2pPr marL="0" indent="0" algn="l">
              <a:buFontTx/>
              <a:buNone/>
              <a:defRPr sz="1600">
                <a:solidFill>
                  <a:srgbClr val="C0C0C0"/>
                </a:solidFill>
              </a:defRPr>
            </a:lvl2pPr>
            <a:lvl3pPr marL="0" indent="0" algn="l">
              <a:buFontTx/>
              <a:buNone/>
              <a:defRPr sz="1600">
                <a:solidFill>
                  <a:srgbClr val="C0C0C0"/>
                </a:solidFill>
              </a:defRPr>
            </a:lvl3pPr>
            <a:lvl4pPr marL="0" indent="0" algn="l">
              <a:buFontTx/>
              <a:buNone/>
              <a:defRPr sz="1600">
                <a:solidFill>
                  <a:srgbClr val="C0C0C0"/>
                </a:solidFill>
              </a:defRPr>
            </a:lvl4pPr>
            <a:lvl5pPr marL="0" indent="0" algn="l">
              <a:buFontTx/>
              <a:buNone/>
              <a:defRPr sz="1600">
                <a:solidFill>
                  <a:srgbClr val="C0C0C0"/>
                </a:solidFill>
              </a:defRPr>
            </a:lvl5pPr>
          </a:lstStyle>
          <a:p>
            <a:pPr lvl="0"/>
            <a:r>
              <a:rPr lang="de-DE" dirty="0"/>
              <a:t>Hier steht eine </a:t>
            </a:r>
            <a:r>
              <a:rPr lang="de-DE" dirty="0" err="1"/>
              <a:t>Subline</a:t>
            </a:r>
            <a:r>
              <a:rPr lang="de-DE" dirty="0"/>
              <a:t> mit maximal 2 Zeilen in Arial, 16pt</a:t>
            </a:r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67641" y="4388392"/>
            <a:ext cx="5049667" cy="352541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1600" baseline="0">
                <a:solidFill>
                  <a:srgbClr val="C0C0C0"/>
                </a:solidFill>
              </a:defRPr>
            </a:lvl1pPr>
            <a:lvl2pPr marL="0" indent="0" algn="l">
              <a:buFontTx/>
              <a:buNone/>
              <a:defRPr sz="1600">
                <a:solidFill>
                  <a:srgbClr val="C0C0C0"/>
                </a:solidFill>
              </a:defRPr>
            </a:lvl2pPr>
            <a:lvl3pPr marL="0" indent="0" algn="l">
              <a:buFontTx/>
              <a:buNone/>
              <a:defRPr sz="1600">
                <a:solidFill>
                  <a:srgbClr val="C0C0C0"/>
                </a:solidFill>
              </a:defRPr>
            </a:lvl3pPr>
            <a:lvl4pPr marL="0" indent="0" algn="l">
              <a:buFontTx/>
              <a:buNone/>
              <a:defRPr sz="1600">
                <a:solidFill>
                  <a:srgbClr val="C0C0C0"/>
                </a:solidFill>
              </a:defRPr>
            </a:lvl4pPr>
            <a:lvl5pPr marL="0" indent="0" algn="l">
              <a:buFontTx/>
              <a:buNone/>
              <a:defRPr sz="1600">
                <a:solidFill>
                  <a:srgbClr val="C0C0C0"/>
                </a:solidFill>
              </a:defRPr>
            </a:lvl5pPr>
          </a:lstStyle>
          <a:p>
            <a:pPr lvl="0"/>
            <a:r>
              <a:rPr lang="de-DE" dirty="0"/>
              <a:t>Darmstadt, 01.01.2018</a:t>
            </a:r>
          </a:p>
        </p:txBody>
      </p:sp>
    </p:spTree>
    <p:extLst>
      <p:ext uri="{BB962C8B-B14F-4D97-AF65-F5344CB8AC3E}">
        <p14:creationId xmlns:p14="http://schemas.microsoft.com/office/powerpoint/2010/main" val="156435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1" descr="Folie_Weiß-Blau_Digitalstad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2"/>
            <a:ext cx="9144000" cy="5143500"/>
          </a:xfrm>
          <a:prstGeom prst="rect">
            <a:avLst/>
          </a:prstGeom>
        </p:spPr>
      </p:pic>
      <p:pic>
        <p:nvPicPr>
          <p:cNvPr id="9" name="Bild 8" descr="Logo_Digitalstadt_Darmstadt_72dpi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  <p:sp>
        <p:nvSpPr>
          <p:cNvPr id="10" name="Textplatzhalt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494336" y="1614162"/>
            <a:ext cx="5941296" cy="22268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6"/>
              </a:buClr>
              <a:buFont typeface="Wingdings" charset="2"/>
              <a:buChar char="§"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</a:defRPr>
            </a:lvl2pPr>
            <a:lvl3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</a:defRPr>
            </a:lvl3pPr>
            <a:lvl4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</a:defRPr>
            </a:lvl4pPr>
            <a:lvl5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de-DE" dirty="0"/>
              <a:t>Hier steht ein Text in Arial 16pt</a:t>
            </a:r>
          </a:p>
          <a:p>
            <a:pPr lvl="1"/>
            <a:r>
              <a:rPr lang="de-DE" dirty="0"/>
              <a:t>Hier steht ein Text in Arial 14pt</a:t>
            </a:r>
          </a:p>
          <a:p>
            <a:pPr lvl="2"/>
            <a:r>
              <a:rPr lang="de-DE" dirty="0"/>
              <a:t>Hier steht ein Text in Arial 14pt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4"/>
            <a:r>
              <a:rPr lang="de-DE" dirty="0"/>
              <a:t>Hier steht ein Text in Arial 14pt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504525" y="440976"/>
            <a:ext cx="5931107" cy="67727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395F8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0165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de-DE" sz="2000">
              <a:solidFill>
                <a:srgbClr val="6C7274"/>
              </a:solidFill>
              <a:cs typeface="Arial"/>
            </a:endParaRPr>
          </a:p>
        </p:txBody>
      </p:sp>
      <p:pic>
        <p:nvPicPr>
          <p:cNvPr id="8" name="Bild 7" descr="Folie_Weiß-Blau_Digitalstad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2"/>
            <a:ext cx="9144000" cy="51435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463640" y="2000042"/>
            <a:ext cx="6688525" cy="953341"/>
          </a:xfrm>
          <a:prstGeom prst="rect">
            <a:avLst/>
          </a:prstGeom>
        </p:spPr>
        <p:txBody>
          <a:bodyPr anchor="t"/>
          <a:lstStyle>
            <a:lvl1pPr algn="l">
              <a:defRPr sz="2000" baseline="0">
                <a:solidFill>
                  <a:schemeClr val="accent6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ZWISCHENHEADLINE MIT MAXIMAL 2 ZEILEN IN ARIAL 20 PT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2439" y="3257347"/>
            <a:ext cx="6699725" cy="78218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40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</a:t>
            </a:r>
            <a:r>
              <a:rPr lang="de-DE" dirty="0" err="1"/>
              <a:t>Subline</a:t>
            </a:r>
            <a:r>
              <a:rPr lang="de-DE" dirty="0"/>
              <a:t> zur Zwischenheadline mit maximal 2 Zeilen in Arial 14 </a:t>
            </a:r>
            <a:r>
              <a:rPr lang="de-DE" dirty="0" err="1"/>
              <a:t>pt</a:t>
            </a:r>
            <a:endParaRPr lang="de-DE" dirty="0"/>
          </a:p>
        </p:txBody>
      </p:sp>
      <p:pic>
        <p:nvPicPr>
          <p:cNvPr id="11" name="Bild 10" descr="Logo_Digitalstadt_Darmstadt_72dpi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4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4526" y="440976"/>
            <a:ext cx="8263287" cy="67727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395F8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HEADLINE MIT MAXIMAL 2 ZEILEN IN </a:t>
            </a:r>
            <a:br>
              <a:rPr lang="de-DE" dirty="0"/>
            </a:br>
            <a:r>
              <a:rPr lang="de-DE" dirty="0"/>
              <a:t>ARIAL 20 PT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4826" y="1339902"/>
            <a:ext cx="8263287" cy="3163838"/>
          </a:xfrm>
          <a:prstGeom prst="rect">
            <a:avLst/>
          </a:prstGeom>
        </p:spPr>
        <p:txBody>
          <a:bodyPr/>
          <a:lstStyle>
            <a:lvl1pPr marL="360363" indent="-360363">
              <a:spcBef>
                <a:spcPts val="288"/>
              </a:spcBef>
              <a:buClr>
                <a:schemeClr val="accent6"/>
              </a:buClr>
              <a:buFont typeface="Wingdings" charset="2"/>
              <a:buChar char="§"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338400" indent="-338400">
              <a:spcBef>
                <a:spcPts val="24"/>
              </a:spcBef>
              <a:buFont typeface="Wingdings" charset="2"/>
              <a:buChar char="§"/>
              <a:defRPr sz="1400">
                <a:latin typeface="Arial"/>
                <a:cs typeface="Arial"/>
              </a:defRPr>
            </a:lvl2pPr>
            <a:lvl3pPr marL="360363" indent="-360363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3pPr>
            <a:lvl4pPr marL="360363" indent="-360363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4pPr>
            <a:lvl5pPr marL="0" indent="0">
              <a:spcBef>
                <a:spcPts val="24"/>
              </a:spcBef>
              <a:buClr>
                <a:schemeClr val="tx2">
                  <a:lumMod val="20000"/>
                  <a:lumOff val="80000"/>
                </a:schemeClr>
              </a:buClr>
              <a:buFont typeface="Wingdings" charset="2"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Hier steht ein Text in Arial 16pt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2"/>
            <a:r>
              <a:rPr lang="de-DE" dirty="0"/>
              <a:t>Hier steht ein Text in Arial 14pt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0"/>
            <a:endParaRPr lang="de-DE" dirty="0"/>
          </a:p>
        </p:txBody>
      </p:sp>
      <p:pic>
        <p:nvPicPr>
          <p:cNvPr id="10" name="Bild 9" descr="Logo_Digitalstadt_Darmstadt_72dpi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03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4826" y="1339902"/>
            <a:ext cx="4006752" cy="3163838"/>
          </a:xfrm>
          <a:prstGeom prst="rect">
            <a:avLst/>
          </a:prstGeom>
        </p:spPr>
        <p:txBody>
          <a:bodyPr/>
          <a:lstStyle>
            <a:lvl1pPr marL="529200" indent="-172800">
              <a:spcBef>
                <a:spcPts val="288"/>
              </a:spcBef>
              <a:buClr>
                <a:schemeClr val="accent6"/>
              </a:buClr>
              <a:buFont typeface="Wingdings" charset="2"/>
              <a:buChar char="§"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338400" indent="-338400">
              <a:spcBef>
                <a:spcPts val="24"/>
              </a:spcBef>
              <a:buFont typeface="Wingdings" charset="2"/>
              <a:buChar char="§"/>
              <a:defRPr sz="1400">
                <a:latin typeface="Arial"/>
                <a:cs typeface="Arial"/>
              </a:defRPr>
            </a:lvl2pPr>
            <a:lvl3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3pPr>
            <a:lvl4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4pPr>
            <a:lvl5pPr marL="0" indent="0">
              <a:spcBef>
                <a:spcPts val="24"/>
              </a:spcBef>
              <a:buClr>
                <a:schemeClr val="tx2">
                  <a:lumMod val="20000"/>
                  <a:lumOff val="80000"/>
                </a:schemeClr>
              </a:buClr>
              <a:buFont typeface="Wingdings" charset="2"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Hier steht ein Text in Arial 16pt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2"/>
            <a:r>
              <a:rPr lang="de-DE" dirty="0"/>
              <a:t>Hier steht ein Text in Arial 14pt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0"/>
            <a:endParaRPr lang="de-DE" dirty="0"/>
          </a:p>
        </p:txBody>
      </p:sp>
      <p:pic>
        <p:nvPicPr>
          <p:cNvPr id="16" name="Bild 15" descr="Logo_Digitalstadt_Darmstadt_72dpi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  <p:sp>
        <p:nvSpPr>
          <p:cNvPr id="17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761060" y="1334878"/>
            <a:ext cx="4006752" cy="3163838"/>
          </a:xfrm>
          <a:prstGeom prst="rect">
            <a:avLst/>
          </a:prstGeom>
        </p:spPr>
        <p:txBody>
          <a:bodyPr/>
          <a:lstStyle>
            <a:lvl1pPr marL="529200" indent="-172800">
              <a:spcBef>
                <a:spcPts val="288"/>
              </a:spcBef>
              <a:buClr>
                <a:schemeClr val="accent6"/>
              </a:buClr>
              <a:buFont typeface="Wingdings" charset="2"/>
              <a:buChar char="§"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338400" indent="-338400">
              <a:spcBef>
                <a:spcPts val="24"/>
              </a:spcBef>
              <a:buFont typeface="Wingdings" charset="2"/>
              <a:buChar char="§"/>
              <a:defRPr sz="1400">
                <a:latin typeface="Arial"/>
                <a:cs typeface="Arial"/>
              </a:defRPr>
            </a:lvl2pPr>
            <a:lvl3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3pPr>
            <a:lvl4pPr marL="529200" indent="-172800">
              <a:spcBef>
                <a:spcPts val="288"/>
              </a:spcBef>
              <a:buClr>
                <a:schemeClr val="accent3"/>
              </a:buClr>
              <a:buFont typeface="Wingdings" charset="2"/>
              <a:buChar char="§"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4pPr>
            <a:lvl5pPr marL="0" indent="0">
              <a:spcBef>
                <a:spcPts val="24"/>
              </a:spcBef>
              <a:buClr>
                <a:schemeClr val="tx2">
                  <a:lumMod val="20000"/>
                  <a:lumOff val="80000"/>
                </a:schemeClr>
              </a:buClr>
              <a:buFont typeface="Wingdings" charset="2"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Hier steht ein Text in Arial 16pt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2"/>
            <a:r>
              <a:rPr lang="de-DE" dirty="0"/>
              <a:t>Hier steht ein Text in Arial 14pt</a:t>
            </a:r>
          </a:p>
          <a:p>
            <a:pPr lvl="3"/>
            <a:r>
              <a:rPr lang="de-DE" dirty="0"/>
              <a:t>Hier steht ein Text in Arial 14pt</a:t>
            </a:r>
          </a:p>
          <a:p>
            <a:pPr lvl="0"/>
            <a:endParaRPr lang="de-DE" dirty="0"/>
          </a:p>
        </p:txBody>
      </p:sp>
      <p:sp>
        <p:nvSpPr>
          <p:cNvPr id="18" name="Titel 1"/>
          <p:cNvSpPr>
            <a:spLocks noGrp="1"/>
          </p:cNvSpPr>
          <p:nvPr>
            <p:ph type="title" hasCustomPrompt="1"/>
          </p:nvPr>
        </p:nvSpPr>
        <p:spPr>
          <a:xfrm>
            <a:off x="504526" y="440976"/>
            <a:ext cx="8263287" cy="67727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395F8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HEADLINE MIT MAXIMAL 2 ZEILEN IN </a:t>
            </a:r>
            <a:br>
              <a:rPr lang="de-DE" dirty="0"/>
            </a:br>
            <a:r>
              <a:rPr lang="de-DE" dirty="0"/>
              <a:t>ARIAL 20 PT</a:t>
            </a:r>
          </a:p>
        </p:txBody>
      </p:sp>
    </p:spTree>
    <p:extLst>
      <p:ext uri="{BB962C8B-B14F-4D97-AF65-F5344CB8AC3E}">
        <p14:creationId xmlns:p14="http://schemas.microsoft.com/office/powerpoint/2010/main" val="34819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504526" y="440976"/>
            <a:ext cx="8263287" cy="67727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395F8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HEADLINE MIT MAXIMAL 2 ZEILEN IN </a:t>
            </a:r>
            <a:br>
              <a:rPr lang="de-DE" dirty="0"/>
            </a:br>
            <a:r>
              <a:rPr lang="de-DE" dirty="0"/>
              <a:t>ARIAL 20 PT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4826" y="1339902"/>
            <a:ext cx="8263287" cy="3163838"/>
          </a:xfrm>
          <a:prstGeom prst="rect">
            <a:avLst/>
          </a:prstGeom>
        </p:spPr>
        <p:txBody>
          <a:bodyPr/>
          <a:lstStyle>
            <a:lvl1pPr marL="355600" indent="-355600">
              <a:spcBef>
                <a:spcPts val="288"/>
              </a:spcBef>
              <a:buClr>
                <a:schemeClr val="accent6"/>
              </a:buClr>
              <a:buFontTx/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338400" indent="-338400">
              <a:spcBef>
                <a:spcPts val="24"/>
              </a:spcBef>
              <a:buFont typeface="Wingdings" charset="2"/>
              <a:buChar char="§"/>
              <a:defRPr sz="1400">
                <a:latin typeface="Arial"/>
                <a:cs typeface="Arial"/>
              </a:defRPr>
            </a:lvl2pPr>
            <a:lvl3pPr marL="355600" indent="-355600">
              <a:spcBef>
                <a:spcPts val="288"/>
              </a:spcBef>
              <a:buClr>
                <a:schemeClr val="accent3"/>
              </a:buClr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3pPr>
            <a:lvl4pPr marL="355600" indent="-355600">
              <a:spcBef>
                <a:spcPts val="288"/>
              </a:spcBef>
              <a:buClr>
                <a:schemeClr val="accent3"/>
              </a:buClr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4pPr>
            <a:lvl5pPr marL="0" indent="0">
              <a:spcBef>
                <a:spcPts val="24"/>
              </a:spcBef>
              <a:buClr>
                <a:schemeClr val="tx2">
                  <a:lumMod val="20000"/>
                  <a:lumOff val="80000"/>
                </a:schemeClr>
              </a:buClr>
              <a:buFont typeface="Wingdings" charset="2"/>
              <a:buNone/>
              <a:defRPr sz="14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de-DE" dirty="0"/>
              <a:t>Hier steht ein langer Text in Arial 16pt</a:t>
            </a:r>
          </a:p>
          <a:p>
            <a:pPr lvl="0"/>
            <a:endParaRPr lang="de-DE" dirty="0"/>
          </a:p>
        </p:txBody>
      </p:sp>
      <p:pic>
        <p:nvPicPr>
          <p:cNvPr id="7" name="Bild 6" descr="Logo_Digitalstadt_Darmstadt_72dpi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0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4526" y="440976"/>
            <a:ext cx="8263287" cy="677279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395F8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HIER STEHT EINE HEADLINE MIT MAXIMAL 2 ZEILEN IN </a:t>
            </a:r>
            <a:br>
              <a:rPr lang="de-DE" dirty="0"/>
            </a:br>
            <a:r>
              <a:rPr lang="de-DE" dirty="0"/>
              <a:t>ARIAL 20 PT</a:t>
            </a:r>
          </a:p>
        </p:txBody>
      </p:sp>
      <p:pic>
        <p:nvPicPr>
          <p:cNvPr id="9" name="Bild 8" descr="Logo_Digitalstadt_Darmstadt_72dpi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39" y="4705105"/>
            <a:ext cx="513532" cy="301011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504526" y="1331465"/>
            <a:ext cx="8263287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90B6D3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504526" y="4471359"/>
            <a:ext cx="20437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sz="1200" dirty="0">
                <a:solidFill>
                  <a:srgbClr val="90B6D3"/>
                </a:solidFill>
              </a:rPr>
              <a:t>Bildunterschrift in Arial 12pt</a:t>
            </a:r>
          </a:p>
        </p:txBody>
      </p:sp>
    </p:spTree>
    <p:extLst>
      <p:ext uri="{BB962C8B-B14F-4D97-AF65-F5344CB8AC3E}">
        <p14:creationId xmlns:p14="http://schemas.microsoft.com/office/powerpoint/2010/main" val="419524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olie_Blau_Digitalstad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51870" y="2291698"/>
            <a:ext cx="7584074" cy="1123016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 FÜR IHRE AUFMERKSAMKEIT!</a:t>
            </a:r>
          </a:p>
        </p:txBody>
      </p:sp>
      <p:pic>
        <p:nvPicPr>
          <p:cNvPr id="9" name="Bild 8" descr="Logo_Digitalstadt_Darmstadt_72dpi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833" y="4388393"/>
            <a:ext cx="1027065" cy="602023"/>
          </a:xfrm>
          <a:prstGeom prst="rect">
            <a:avLst/>
          </a:prstGeom>
        </p:spPr>
      </p:pic>
      <p:pic>
        <p:nvPicPr>
          <p:cNvPr id="10" name="Bild 9" descr="DA_Weiss_DSD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0" y="175651"/>
            <a:ext cx="987136" cy="43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0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00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Projekttitel</a:t>
            </a:r>
            <a:endParaRPr lang="de-DE" sz="1800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64609"/>
              </p:ext>
            </p:extLst>
          </p:nvPr>
        </p:nvGraphicFramePr>
        <p:xfrm>
          <a:off x="504526" y="840891"/>
          <a:ext cx="8263286" cy="1070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8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00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7462"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b="1" dirty="0"/>
                        <a:t>Kurze Projektbeschreibung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P.-Phase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Fertigstllg</a:t>
                      </a:r>
                      <a:r>
                        <a:rPr lang="de-DE" sz="11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Kosten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Qualtität</a:t>
                      </a:r>
                      <a:endParaRPr lang="de-DE" sz="11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Termin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309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50" dirty="0">
                        <a:solidFill>
                          <a:schemeClr val="accent5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K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b="1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20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>
                        <a:solidFill>
                          <a:schemeClr val="accent5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>
                        <a:solidFill>
                          <a:schemeClr val="accent5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>
                        <a:solidFill>
                          <a:schemeClr val="accent5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3845607" y="1944000"/>
            <a:ext cx="4922205" cy="2730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1000" b="1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Ergebnisse</a:t>
            </a:r>
            <a:r>
              <a:rPr lang="de-DE" sz="900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/>
            </a:r>
            <a:br>
              <a:rPr lang="de-DE" sz="900" dirty="0">
                <a:solidFill>
                  <a:schemeClr val="accent5">
                    <a:lumMod val="90000"/>
                    <a:lumOff val="10000"/>
                  </a:schemeClr>
                </a:solidFill>
              </a:rPr>
            </a:br>
            <a:r>
              <a:rPr lang="de-DE" sz="900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Eine Einigung mit der HEAG Holding, die ein eigenes Konzept mit Flinkster geplant hat, wurde gefunden. Die beiden Lösungen sollen sich zukünftig ergänzen.</a:t>
            </a:r>
            <a:endParaRPr lang="de-DE" sz="9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10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r>
              <a:rPr lang="de-DE" sz="1000" b="1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Nächste Meilensteine </a:t>
            </a:r>
            <a:endParaRPr lang="de-DE" sz="10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10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10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r>
              <a:rPr lang="de-DE" sz="1000" b="1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Abhängigkeiten/Hindernisse </a:t>
            </a:r>
            <a:endParaRPr lang="de-DE" sz="10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9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9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r>
              <a:rPr lang="de-DE" sz="1000" b="1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Ausstehende Entscheidungen </a:t>
            </a:r>
            <a:endParaRPr lang="de-DE" sz="9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9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endParaRPr lang="de-DE" sz="9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  <a:p>
            <a:r>
              <a:rPr lang="de-DE" sz="1000" b="1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Öffentlichkeitswirksame Maßnahmen</a:t>
            </a:r>
          </a:p>
          <a:p>
            <a:endParaRPr lang="de-DE" sz="1000" b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728597"/>
              </p:ext>
            </p:extLst>
          </p:nvPr>
        </p:nvGraphicFramePr>
        <p:xfrm>
          <a:off x="504824" y="1944003"/>
          <a:ext cx="3298055" cy="2749032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436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078">
                <a:tc>
                  <a:txBody>
                    <a:bodyPr/>
                    <a:lstStyle/>
                    <a:p>
                      <a:r>
                        <a:rPr lang="de-DE" sz="1000" b="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Projektverantwortliche Einheit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de-DE" sz="1000" b="0" kern="1200" dirty="0">
                        <a:solidFill>
                          <a:schemeClr val="accent4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Projektleitung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kern="1200" dirty="0">
                        <a:solidFill>
                          <a:schemeClr val="accent4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Start</a:t>
                      </a:r>
                    </a:p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Abschluss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de-DE" sz="1000" kern="1200" dirty="0">
                        <a:solidFill>
                          <a:schemeClr val="accent4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Gesamtbudget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€</a:t>
                      </a: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Sponsor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nein</a:t>
                      </a: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Landesförderung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nein</a:t>
                      </a: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078">
                <a:tc>
                  <a:txBody>
                    <a:bodyPr/>
                    <a:lstStyle/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Sponsoring (Betrag)</a:t>
                      </a:r>
                    </a:p>
                    <a:p>
                      <a:r>
                        <a:rPr lang="de-DE" sz="10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</a:rPr>
                        <a:t>Förderung (Betrag)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b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000" kern="1200" dirty="0">
                          <a:solidFill>
                            <a:schemeClr val="accent4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1459" marR="91459" marT="45692" marB="456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Oval 23"/>
          <p:cNvSpPr>
            <a:spLocks noChangeAspect="1" noChangeArrowheads="1"/>
          </p:cNvSpPr>
          <p:nvPr/>
        </p:nvSpPr>
        <p:spPr bwMode="auto">
          <a:xfrm>
            <a:off x="576000" y="1680452"/>
            <a:ext cx="180000" cy="18000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>
            <a:lvl1pPr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125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000">
              <a:solidFill>
                <a:schemeClr val="tx1"/>
              </a:solidFill>
            </a:endParaRPr>
          </a:p>
        </p:txBody>
      </p:sp>
      <p:sp>
        <p:nvSpPr>
          <p:cNvPr id="9" name="Oval 23"/>
          <p:cNvSpPr>
            <a:spLocks noChangeAspect="1" noChangeArrowheads="1"/>
          </p:cNvSpPr>
          <p:nvPr/>
        </p:nvSpPr>
        <p:spPr bwMode="auto">
          <a:xfrm>
            <a:off x="7833626" y="1680452"/>
            <a:ext cx="180000" cy="18000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>
            <a:lvl1pPr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125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000">
              <a:solidFill>
                <a:schemeClr val="tx1"/>
              </a:solidFill>
            </a:endParaRPr>
          </a:p>
        </p:txBody>
      </p:sp>
      <p:sp>
        <p:nvSpPr>
          <p:cNvPr id="10" name="Oval 23"/>
          <p:cNvSpPr>
            <a:spLocks noChangeAspect="1" noChangeArrowheads="1"/>
          </p:cNvSpPr>
          <p:nvPr/>
        </p:nvSpPr>
        <p:spPr bwMode="auto">
          <a:xfrm>
            <a:off x="8168602" y="1680452"/>
            <a:ext cx="180000" cy="18000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>
            <a:lvl1pPr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125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000">
              <a:solidFill>
                <a:schemeClr val="tx1"/>
              </a:solidFill>
            </a:endParaRPr>
          </a:p>
        </p:txBody>
      </p:sp>
      <p:sp>
        <p:nvSpPr>
          <p:cNvPr id="11" name="Oval 23"/>
          <p:cNvSpPr>
            <a:spLocks noChangeAspect="1" noChangeArrowheads="1"/>
          </p:cNvSpPr>
          <p:nvPr/>
        </p:nvSpPr>
        <p:spPr bwMode="auto">
          <a:xfrm>
            <a:off x="8507413" y="1680452"/>
            <a:ext cx="180000" cy="18000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>
            <a:lvl1pPr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125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110000"/>
              </a:lnSpc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000">
              <a:solidFill>
                <a:schemeClr val="tx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044537" y="167324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UM-18003</a:t>
            </a:r>
          </a:p>
        </p:txBody>
      </p:sp>
    </p:spTree>
    <p:extLst>
      <p:ext uri="{BB962C8B-B14F-4D97-AF65-F5344CB8AC3E}">
        <p14:creationId xmlns:p14="http://schemas.microsoft.com/office/powerpoint/2010/main" val="3152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Statusbericht</a:t>
            </a:r>
            <a:br>
              <a:rPr lang="de-DE" dirty="0"/>
            </a:br>
            <a:r>
              <a:rPr lang="de-DE" dirty="0"/>
              <a:t>Projektampel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Grün: </a:t>
            </a:r>
          </a:p>
          <a:p>
            <a:r>
              <a:rPr lang="de-DE" dirty="0"/>
              <a:t>Projekt verläuft planmäßig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/>
              </a:rPr>
              <a:t> </a:t>
            </a:r>
            <a:r>
              <a:rPr lang="de-DE" dirty="0"/>
              <a:t>Ergebnisse, nächste Meilensteine, Abhängigkeiten beschreiben</a:t>
            </a:r>
          </a:p>
          <a:p>
            <a:pPr marL="0" indent="0">
              <a:buNone/>
            </a:pPr>
            <a:r>
              <a:rPr lang="de-DE" dirty="0"/>
              <a:t>Gelb:</a:t>
            </a:r>
          </a:p>
          <a:p>
            <a:r>
              <a:rPr lang="de-DE" dirty="0"/>
              <a:t>geringere Planabweichungen, die keine Planänderung erfordern oder im weiteren Verlauf ausgeglichen werden können.</a:t>
            </a:r>
          </a:p>
          <a:p>
            <a:r>
              <a:rPr lang="de-DE" dirty="0"/>
              <a:t>Hindernisse, die durch das Projekt selbst beseitigt werden können</a:t>
            </a:r>
          </a:p>
          <a:p>
            <a:pPr marL="0" indent="0">
              <a:buNone/>
            </a:pPr>
            <a:r>
              <a:rPr lang="de-DE" dirty="0">
                <a:sym typeface="Wingdings"/>
              </a:rPr>
              <a:t>	 </a:t>
            </a:r>
            <a:r>
              <a:rPr lang="de-DE" dirty="0"/>
              <a:t>Maßnahmen des Projekts beschreiben, ggf. erforderliche Entscheidung der GF</a:t>
            </a:r>
          </a:p>
          <a:p>
            <a:pPr marL="0" indent="0">
              <a:buNone/>
            </a:pPr>
            <a:r>
              <a:rPr lang="de-DE" dirty="0"/>
              <a:t>Rot:</a:t>
            </a:r>
          </a:p>
          <a:p>
            <a:r>
              <a:rPr lang="de-DE" dirty="0"/>
              <a:t>größere Planabweichungen, die eine Planänderung erfordern</a:t>
            </a:r>
          </a:p>
          <a:p>
            <a:r>
              <a:rPr lang="de-DE" dirty="0"/>
              <a:t>Hindernisse, die das Projekt nicht selbständig beseitigen kann</a:t>
            </a:r>
          </a:p>
          <a:p>
            <a:pPr marL="0" indent="0">
              <a:buNone/>
            </a:pPr>
            <a:r>
              <a:rPr lang="de-DE" dirty="0">
                <a:sym typeface="Wingdings"/>
              </a:rPr>
              <a:t>	 erforderliche </a:t>
            </a:r>
            <a:r>
              <a:rPr lang="de-DE" dirty="0"/>
              <a:t>Maßnahmen und Entscheidungen der GF beschreiben</a:t>
            </a:r>
          </a:p>
        </p:txBody>
      </p:sp>
    </p:spTree>
    <p:extLst>
      <p:ext uri="{BB962C8B-B14F-4D97-AF65-F5344CB8AC3E}">
        <p14:creationId xmlns:p14="http://schemas.microsoft.com/office/powerpoint/2010/main" val="3256311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enutzerdefiniert 1">
      <a:dk1>
        <a:srgbClr val="FBFBFF"/>
      </a:dk1>
      <a:lt1>
        <a:sysClr val="window" lastClr="FFFFFF"/>
      </a:lt1>
      <a:dk2>
        <a:srgbClr val="6C7274"/>
      </a:dk2>
      <a:lt2>
        <a:srgbClr val="128ADC"/>
      </a:lt2>
      <a:accent1>
        <a:srgbClr val="0C60A1"/>
      </a:accent1>
      <a:accent2>
        <a:srgbClr val="303030"/>
      </a:accent2>
      <a:accent3>
        <a:srgbClr val="90B6D3"/>
      </a:accent3>
      <a:accent4>
        <a:srgbClr val="0C1E2F"/>
      </a:accent4>
      <a:accent5>
        <a:srgbClr val="11283E"/>
      </a:accent5>
      <a:accent6>
        <a:srgbClr val="395F82"/>
      </a:accent6>
      <a:hlink>
        <a:srgbClr val="128ADC"/>
      </a:hlink>
      <a:folHlink>
        <a:srgbClr val="128ADC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Bildschirmpräsentation (16:9)</PresentationFormat>
  <Paragraphs>48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ＭＳ Ｐゴシック</vt:lpstr>
      <vt:lpstr>Arial</vt:lpstr>
      <vt:lpstr>Wingdings</vt:lpstr>
      <vt:lpstr>Office Theme</vt:lpstr>
      <vt:lpstr>Projekttitel</vt:lpstr>
      <vt:lpstr>Statusbericht Projektampel</vt:lpstr>
    </vt:vector>
  </TitlesOfParts>
  <Company>COUNT AND CARE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Umwelt</dc:title>
  <dc:creator>Devin Dienes</dc:creator>
  <cp:lastModifiedBy>Liebetanz, Denis (Digitales)</cp:lastModifiedBy>
  <cp:revision>14</cp:revision>
  <dcterms:created xsi:type="dcterms:W3CDTF">2018-03-27T12:22:09Z</dcterms:created>
  <dcterms:modified xsi:type="dcterms:W3CDTF">2023-11-22T17:10:32Z</dcterms:modified>
</cp:coreProperties>
</file>